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95" r:id="rId5"/>
    <p:sldId id="330" r:id="rId6"/>
    <p:sldId id="299" r:id="rId7"/>
    <p:sldId id="301" r:id="rId8"/>
    <p:sldId id="304" r:id="rId9"/>
    <p:sldId id="306" r:id="rId10"/>
    <p:sldId id="313" r:id="rId11"/>
    <p:sldId id="368" r:id="rId12"/>
    <p:sldId id="369" r:id="rId13"/>
    <p:sldId id="370" r:id="rId14"/>
    <p:sldId id="371" r:id="rId15"/>
    <p:sldId id="373" r:id="rId16"/>
    <p:sldId id="376" r:id="rId17"/>
    <p:sldId id="372" r:id="rId18"/>
    <p:sldId id="374" r:id="rId19"/>
    <p:sldId id="375" r:id="rId20"/>
    <p:sldId id="319" r:id="rId21"/>
    <p:sldId id="320" r:id="rId22"/>
    <p:sldId id="321" r:id="rId23"/>
    <p:sldId id="309" r:id="rId24"/>
    <p:sldId id="367" r:id="rId25"/>
    <p:sldId id="296" r:id="rId26"/>
    <p:sldId id="294" r:id="rId27"/>
  </p:sldIdLst>
  <p:sldSz cx="9144000" cy="6858000" type="screen4x3"/>
  <p:notesSz cx="6858000" cy="9144000"/>
  <p:embeddedFontLst>
    <p:embeddedFont>
      <p:font typeface="Calibri" panose="020F0502020204030204"/>
      <p:regular r:id="rId31"/>
      <p:bold r:id="rId32"/>
      <p:italic r:id="rId33"/>
      <p:boldItalic r:id="rId34"/>
    </p:embeddedFont>
    <p:embeddedFont>
      <p:font typeface="Candara" panose="020E0502030303020204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174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02"/>
    <p:restoredTop sz="96608"/>
  </p:normalViewPr>
  <p:slideViewPr>
    <p:cSldViewPr snapToGrid="0" showGuides="1">
      <p:cViewPr varScale="1">
        <p:scale>
          <a:sx n="82" d="100"/>
          <a:sy n="82" d="100"/>
        </p:scale>
        <p:origin x="1517" y="72"/>
      </p:cViewPr>
      <p:guideLst>
        <p:guide orient="horz" pos="217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8" Type="http://schemas.openxmlformats.org/officeDocument/2006/relationships/font" Target="fonts/font8.fntdata"/><Relationship Id="rId37" Type="http://schemas.openxmlformats.org/officeDocument/2006/relationships/font" Target="fonts/font7.fntdata"/><Relationship Id="rId36" Type="http://schemas.openxmlformats.org/officeDocument/2006/relationships/font" Target="fonts/font6.fntdata"/><Relationship Id="rId35" Type="http://schemas.openxmlformats.org/officeDocument/2006/relationships/font" Target="fonts/font5.fntdata"/><Relationship Id="rId34" Type="http://schemas.openxmlformats.org/officeDocument/2006/relationships/font" Target="fonts/font4.fntdata"/><Relationship Id="rId33" Type="http://schemas.openxmlformats.org/officeDocument/2006/relationships/font" Target="fonts/font3.fntdata"/><Relationship Id="rId32" Type="http://schemas.openxmlformats.org/officeDocument/2006/relationships/font" Target="fonts/font2.fntdata"/><Relationship Id="rId31" Type="http://schemas.openxmlformats.org/officeDocument/2006/relationships/font" Target="fonts/font1.fntdata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</a:p>
        </p:txBody>
      </p:sp>
      <p:sp>
        <p:nvSpPr>
          <p:cNvPr id="44" name="Google Shape;4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matchingName="Title and Content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8" descr="LOGO.gif"/>
          <p:cNvPicPr preferRelativeResize="0"/>
          <p:nvPr/>
        </p:nvPicPr>
        <p:blipFill rotWithShape="1">
          <a:blip r:embed="rId2"/>
          <a:srcRect b="10713"/>
          <a:stretch>
            <a:fillRect/>
          </a:stretch>
        </p:blipFill>
        <p:spPr>
          <a:xfrm>
            <a:off x="6553200" y="228600"/>
            <a:ext cx="2057400" cy="635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" name="Google Shape;26;p8"/>
          <p:cNvGrpSpPr/>
          <p:nvPr/>
        </p:nvGrpSpPr>
        <p:grpSpPr>
          <a:xfrm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27" name="Google Shape;27;p8"/>
            <p:cNvSpPr/>
            <p:nvPr/>
          </p:nvSpPr>
          <p:spPr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pic>
          <p:nvPicPr>
            <p:cNvPr id="28" name="Google Shape;28;p8" descr="LOGO.gif"/>
            <p:cNvPicPr preferRelativeResize="0"/>
            <p:nvPr/>
          </p:nvPicPr>
          <p:blipFill rotWithShape="1">
            <a:blip r:embed="rId2"/>
            <a:srcRect b="10713"/>
            <a:stretch>
              <a:fillRect/>
            </a:stretch>
          </p:blipFill>
          <p:spPr>
            <a:xfrm>
              <a:off x="6502400" y="4152900"/>
              <a:ext cx="2057400" cy="63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" name="Google Shape;29;p8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pic>
        <p:nvPicPr>
          <p:cNvPr id="30" name="Google Shape;30;p8" descr="logo.jpg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553200" y="228600"/>
            <a:ext cx="1920875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0" y="0"/>
            <a:ext cx="64770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8"/>
          <p:cNvSpPr txBox="1">
            <a:spLocks noGrp="1"/>
          </p:cNvSpPr>
          <p:nvPr>
            <p:ph type="body" idx="1"/>
          </p:nvPr>
        </p:nvSpPr>
        <p:spPr>
          <a:xfrm>
            <a:off x="457200" y="13716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22CS016</a:t>
            </a:r>
            <a:endParaRPr lang="en-US"/>
          </a:p>
        </p:txBody>
      </p:sp>
      <p:sp>
        <p:nvSpPr>
          <p:cNvPr id="34" name="Google Shape;34;p8"/>
          <p:cNvSpPr txBox="1">
            <a:spLocks noGrp="1"/>
          </p:cNvSpPr>
          <p:nvPr>
            <p:ph type="ftr" idx="11"/>
          </p:nvPr>
        </p:nvSpPr>
        <p:spPr>
          <a:xfrm>
            <a:off x="3211606" y="6356349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>
            <a:spLocks noGrp="1"/>
          </p:cNvSpPr>
          <p:nvPr>
            <p:ph type="title"/>
          </p:nvPr>
        </p:nvSpPr>
        <p:spPr>
          <a:xfrm>
            <a:off x="0" y="0"/>
            <a:ext cx="6477000" cy="8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1" name="Google Shape;11;p7"/>
          <p:cNvSpPr txBox="1">
            <a:spLocks noGrp="1"/>
          </p:cNvSpPr>
          <p:nvPr>
            <p:ph type="body" idx="1"/>
          </p:nvPr>
        </p:nvSpPr>
        <p:spPr>
          <a:xfrm>
            <a:off x="457200" y="13716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Char char="•"/>
              <a:defRPr sz="3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–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–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»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2" name="Google Shape;12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r>
              <a:rPr lang="en-US"/>
              <a:t>22CS016</a:t>
            </a:r>
            <a:endParaRPr lang="en-US"/>
          </a:p>
        </p:txBody>
      </p:sp>
      <p:sp>
        <p:nvSpPr>
          <p:cNvPr id="13" name="Google Shape;13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4" name="Google Shape;14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15" name="Google Shape;15;p7"/>
          <p:cNvSpPr/>
          <p:nvPr/>
        </p:nvSpPr>
        <p:spPr>
          <a:xfrm>
            <a:off x="0" y="0"/>
            <a:ext cx="9144000" cy="838200"/>
          </a:xfrm>
          <a:prstGeom prst="rect">
            <a:avLst/>
          </a:prstGeom>
          <a:solidFill>
            <a:srgbClr val="FF33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6" name="Google Shape;16;p7"/>
          <p:cNvSpPr/>
          <p:nvPr/>
        </p:nvSpPr>
        <p:spPr>
          <a:xfrm rot="10800000" flipH="1">
            <a:off x="0" y="6705600"/>
            <a:ext cx="9144000" cy="198116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7" name="Google Shape;17;p7" descr="LOGO.gif"/>
          <p:cNvPicPr preferRelativeResize="0"/>
          <p:nvPr/>
        </p:nvPicPr>
        <p:blipFill rotWithShape="1">
          <a:blip r:embed="rId2"/>
          <a:srcRect b="10713"/>
          <a:stretch>
            <a:fillRect/>
          </a:stretch>
        </p:blipFill>
        <p:spPr>
          <a:xfrm>
            <a:off x="6553200" y="228600"/>
            <a:ext cx="2057400" cy="63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7" descr="LOGO.gif"/>
          <p:cNvPicPr preferRelativeResize="0"/>
          <p:nvPr/>
        </p:nvPicPr>
        <p:blipFill rotWithShape="1">
          <a:blip r:embed="rId2"/>
          <a:srcRect b="10713"/>
          <a:stretch>
            <a:fillRect/>
          </a:stretch>
        </p:blipFill>
        <p:spPr>
          <a:xfrm>
            <a:off x="6553200" y="228600"/>
            <a:ext cx="2057400" cy="635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7"/>
          <p:cNvGrpSpPr/>
          <p:nvPr/>
        </p:nvGrpSpPr>
        <p:grpSpPr>
          <a:xfrm>
            <a:off x="6146800" y="0"/>
            <a:ext cx="2997200" cy="876300"/>
            <a:chOff x="6096000" y="3924300"/>
            <a:chExt cx="2997200" cy="876300"/>
          </a:xfrm>
        </p:grpSpPr>
        <p:sp>
          <p:nvSpPr>
            <p:cNvPr id="20" name="Google Shape;20;p7"/>
            <p:cNvSpPr/>
            <p:nvPr/>
          </p:nvSpPr>
          <p:spPr>
            <a:xfrm>
              <a:off x="6096000" y="3924300"/>
              <a:ext cx="2997200" cy="838200"/>
            </a:xfrm>
            <a:prstGeom prst="rect">
              <a:avLst/>
            </a:prstGeom>
            <a:solidFill>
              <a:srgbClr val="FF33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pic>
          <p:nvPicPr>
            <p:cNvPr id="21" name="Google Shape;21;p7" descr="LOGO.gif"/>
            <p:cNvPicPr preferRelativeResize="0"/>
            <p:nvPr/>
          </p:nvPicPr>
          <p:blipFill rotWithShape="1">
            <a:blip r:embed="rId2"/>
            <a:srcRect b="10713"/>
            <a:stretch>
              <a:fillRect/>
            </a:stretch>
          </p:blipFill>
          <p:spPr>
            <a:xfrm>
              <a:off x="6502400" y="4152900"/>
              <a:ext cx="2057400" cy="63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" name="Google Shape;22;p7"/>
            <p:cNvSpPr/>
            <p:nvPr/>
          </p:nvSpPr>
          <p:spPr>
            <a:xfrm>
              <a:off x="6477000" y="4114800"/>
              <a:ext cx="2076450" cy="685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pic>
        <p:nvPicPr>
          <p:cNvPr id="23" name="Google Shape;23;p7" descr="logo.jpg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553200" y="228600"/>
            <a:ext cx="1920875" cy="6096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 ft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hyperlink" Target="https://www.mongodb.com/docs/manual/crud/" TargetMode="External"/><Relationship Id="rId3" Type="http://schemas.openxmlformats.org/officeDocument/2006/relationships/hyperlink" Target="https://www.geeksforgeeks.org/express-js/" TargetMode="External"/><Relationship Id="rId2" Type="http://schemas.openxmlformats.org/officeDocument/2006/relationships/hyperlink" Target="http://chat.openai.com/chat" TargetMode="External"/><Relationship Id="rId1" Type="http://schemas.openxmlformats.org/officeDocument/2006/relationships/hyperlink" Target="https://reactjsexample.com/tag/ecommerce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22CS016</a:t>
            </a:r>
            <a:endParaRPr lang="en-US"/>
          </a:p>
        </p:txBody>
      </p:sp>
      <p:sp>
        <p:nvSpPr>
          <p:cNvPr id="47" name="Google Shape;47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48" name="Google Shape;48;p1"/>
          <p:cNvSpPr txBox="1"/>
          <p:nvPr/>
        </p:nvSpPr>
        <p:spPr>
          <a:xfrm>
            <a:off x="0" y="822960"/>
            <a:ext cx="9235440" cy="5658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3100" rIns="91425" bIns="45700" anchor="ctr" anchorCtr="1">
            <a:noAutofit/>
          </a:bodyPr>
          <a:lstStyle/>
          <a:p>
            <a:pPr algn="ctr"/>
            <a:r>
              <a:rPr lang="en-IN" sz="3200" b="1" i="0" u="none" strike="noStrike" cap="none" dirty="0">
                <a:solidFill>
                  <a:srgbClr val="FF0000"/>
                </a:solidFill>
                <a:latin typeface="+mn-lt"/>
                <a:ea typeface="Candara" panose="020E0502030303020204"/>
                <a:cs typeface="Candara" panose="020E0502030303020204"/>
                <a:sym typeface="Candara" panose="020E0502030303020204"/>
              </a:rPr>
              <a:t>Project Title </a:t>
            </a:r>
            <a:endParaRPr lang="en-IN" sz="3200" b="1" i="0" u="none" strike="noStrike" cap="none" dirty="0">
              <a:solidFill>
                <a:srgbClr val="FF0000"/>
              </a:solidFill>
              <a:latin typeface="+mn-lt"/>
              <a:ea typeface="Candara" panose="020E0502030303020204"/>
              <a:cs typeface="Candara" panose="020E0502030303020204"/>
              <a:sym typeface="Candara" panose="020E0502030303020204"/>
            </a:endParaRPr>
          </a:p>
          <a:p>
            <a:pPr algn="ctr"/>
            <a:r>
              <a:rPr lang="en-IN" altLang="en-US" sz="2800" b="1" dirty="0">
                <a:solidFill>
                  <a:schemeClr val="tx1"/>
                </a:solidFill>
                <a:latin typeface="+mn-lt"/>
                <a:ea typeface="Candara" panose="020E0502030303020204"/>
                <a:cs typeface="Candara" panose="020E0502030303020204"/>
                <a:sym typeface="Candara" panose="020E0502030303020204"/>
              </a:rPr>
              <a:t>E-commerce Shopping Website</a:t>
            </a:r>
            <a:endParaRPr lang="en-US" sz="3200" b="1" dirty="0">
              <a:solidFill>
                <a:schemeClr val="tx1"/>
              </a:solidFill>
              <a:latin typeface="+mn-lt"/>
              <a:sym typeface="Candara" panose="020E0502030303020204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IN" sz="3200" dirty="0">
              <a:latin typeface="+mn-lt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200" b="1" i="0" u="none" strike="noStrike" cap="none" dirty="0">
                <a:solidFill>
                  <a:srgbClr val="FF0000"/>
                </a:solidFill>
                <a:latin typeface="+mn-lt"/>
                <a:ea typeface="Candara" panose="020E0502030303020204"/>
                <a:cs typeface="Candara" panose="020E0502030303020204"/>
                <a:sym typeface="Candara" panose="020E0502030303020204"/>
              </a:rPr>
              <a:t>Team Member and Roll No.</a:t>
            </a:r>
            <a:endParaRPr lang="en-IN" sz="3200" b="1" i="0" u="none" strike="noStrike" cap="none" dirty="0">
              <a:solidFill>
                <a:srgbClr val="FF0000"/>
              </a:solidFill>
              <a:latin typeface="+mn-lt"/>
              <a:ea typeface="Candara" panose="020E0502030303020204"/>
              <a:cs typeface="Candara" panose="020E0502030303020204"/>
              <a:sym typeface="Candara" panose="020E0502030303020204"/>
            </a:endParaRPr>
          </a:p>
          <a:p>
            <a:pPr marL="457200" marR="0" lvl="0" indent="-4572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IN" sz="2800" b="1" dirty="0" err="1">
                <a:solidFill>
                  <a:schemeClr val="tx1"/>
                </a:solidFill>
                <a:latin typeface="+mn-lt"/>
                <a:ea typeface="Candara" panose="020E0502030303020204"/>
                <a:cs typeface="Candara" panose="020E0502030303020204"/>
                <a:sym typeface="Candara" panose="020E0502030303020204"/>
              </a:rPr>
              <a:t>Palak</a:t>
            </a:r>
            <a:r>
              <a:rPr lang="en-IN" sz="2800" b="1" dirty="0">
                <a:solidFill>
                  <a:schemeClr val="tx1"/>
                </a:solidFill>
                <a:latin typeface="+mn-lt"/>
                <a:ea typeface="Candara" panose="020E0502030303020204"/>
                <a:cs typeface="Candara" panose="020E0502030303020204"/>
                <a:sym typeface="Candara" panose="020E0502030303020204"/>
              </a:rPr>
              <a:t> </a:t>
            </a:r>
            <a:r>
              <a:rPr lang="en-IN" sz="2800" b="1" dirty="0" err="1">
                <a:solidFill>
                  <a:schemeClr val="tx1"/>
                </a:solidFill>
                <a:latin typeface="+mn-lt"/>
                <a:ea typeface="Candara" panose="020E0502030303020204"/>
                <a:cs typeface="Candara" panose="020E0502030303020204"/>
                <a:sym typeface="Candara" panose="020E0502030303020204"/>
              </a:rPr>
              <a:t>Singla</a:t>
            </a:r>
            <a:r>
              <a:rPr lang="en-IN" sz="2800" b="1" dirty="0">
                <a:solidFill>
                  <a:schemeClr val="tx1"/>
                </a:solidFill>
                <a:latin typeface="+mn-lt"/>
                <a:ea typeface="Candara" panose="020E0502030303020204"/>
                <a:cs typeface="Candara" panose="020E0502030303020204"/>
                <a:sym typeface="Candara" panose="020E0502030303020204"/>
              </a:rPr>
              <a:t> , 2210990994</a:t>
            </a:r>
            <a:endParaRPr lang="en-IN" sz="2800" b="1" dirty="0">
              <a:solidFill>
                <a:schemeClr val="tx1"/>
              </a:solidFill>
              <a:latin typeface="+mn-lt"/>
              <a:ea typeface="Candara" panose="020E0502030303020204"/>
              <a:cs typeface="Candara" panose="020E0502030303020204"/>
              <a:sym typeface="Candara" panose="020E0502030303020204"/>
            </a:endParaRPr>
          </a:p>
          <a:p>
            <a:pPr marL="457200" marR="0" lvl="0" indent="-4572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IN" sz="2800" b="1" dirty="0" err="1">
                <a:solidFill>
                  <a:schemeClr val="tx1"/>
                </a:solidFill>
                <a:latin typeface="+mn-lt"/>
                <a:ea typeface="Candara" panose="020E0502030303020204"/>
                <a:cs typeface="Candara" panose="020E0502030303020204"/>
                <a:sym typeface="Candara" panose="020E0502030303020204"/>
              </a:rPr>
              <a:t>Ojasva</a:t>
            </a:r>
            <a:r>
              <a:rPr lang="en-IN" sz="2800" b="1" dirty="0">
                <a:solidFill>
                  <a:schemeClr val="tx1"/>
                </a:solidFill>
                <a:latin typeface="+mn-lt"/>
                <a:ea typeface="Candara" panose="020E0502030303020204"/>
                <a:cs typeface="Candara" panose="020E0502030303020204"/>
                <a:sym typeface="Candara" panose="020E0502030303020204"/>
              </a:rPr>
              <a:t> Raghav , 2210990628</a:t>
            </a:r>
            <a:endParaRPr lang="en-IN" sz="2800" b="1" dirty="0">
              <a:solidFill>
                <a:schemeClr val="tx1"/>
              </a:solidFill>
              <a:latin typeface="+mn-lt"/>
              <a:ea typeface="Candara" panose="020E0502030303020204"/>
              <a:cs typeface="Candara" panose="020E0502030303020204"/>
              <a:sym typeface="Candara" panose="020E0502030303020204"/>
            </a:endParaRPr>
          </a:p>
          <a:p>
            <a:pPr marL="457200" marR="0" lvl="0" indent="-4572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IN" sz="2800" b="1" dirty="0">
                <a:solidFill>
                  <a:schemeClr val="tx1"/>
                </a:solidFill>
                <a:latin typeface="+mn-lt"/>
                <a:ea typeface="Candara" panose="020E0502030303020204"/>
                <a:cs typeface="Candara" panose="020E0502030303020204"/>
                <a:sym typeface="Candara" panose="020E0502030303020204"/>
              </a:rPr>
              <a:t>Prerna Dua , 2210990680</a:t>
            </a:r>
            <a:endParaRPr lang="en-IN" sz="2800" b="1" dirty="0">
              <a:solidFill>
                <a:schemeClr val="tx1"/>
              </a:solidFill>
              <a:latin typeface="+mn-lt"/>
              <a:ea typeface="Candara" panose="020E0502030303020204"/>
              <a:cs typeface="Candara" panose="020E0502030303020204"/>
              <a:sym typeface="Candara" panose="020E0502030303020204"/>
            </a:endParaRPr>
          </a:p>
          <a:p>
            <a:pPr marL="457200" marR="0" lvl="0" indent="-4572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IN" sz="2800" b="1" i="0" u="none" strike="noStrike" cap="none" dirty="0">
                <a:solidFill>
                  <a:schemeClr val="tx1"/>
                </a:solidFill>
                <a:latin typeface="+mn-lt"/>
                <a:ea typeface="Candara" panose="020E0502030303020204"/>
                <a:cs typeface="Candara" panose="020E0502030303020204"/>
                <a:sym typeface="Candara" panose="020E0502030303020204"/>
              </a:rPr>
              <a:t>Pranya, 2210990670</a:t>
            </a:r>
            <a:endParaRPr sz="2800" b="1" i="0" u="none" strike="noStrike" cap="none" dirty="0">
              <a:solidFill>
                <a:schemeClr val="tx1"/>
              </a:solidFill>
              <a:latin typeface="+mn-lt"/>
              <a:ea typeface="Candara" panose="020E0502030303020204"/>
              <a:cs typeface="Candara" panose="020E0502030303020204"/>
              <a:sym typeface="Candara" panose="020E0502030303020204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800" b="1" i="0" u="none" strike="noStrike" cap="none" dirty="0">
              <a:solidFill>
                <a:schemeClr val="dk1"/>
              </a:solidFill>
              <a:latin typeface="Candara" panose="020E0502030303020204"/>
              <a:ea typeface="Candara" panose="020E0502030303020204"/>
              <a:cs typeface="Candara" panose="020E0502030303020204"/>
              <a:sym typeface="Candara" panose="020E050203030302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</a:t>
            </a:r>
            <a:endParaRPr lang="en-IN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22CS016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620" y="1212850"/>
            <a:ext cx="8864082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</a:t>
            </a:r>
            <a:endParaRPr lang="en-IN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22CS016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294" y="1371600"/>
            <a:ext cx="8873412" cy="5143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5294" y="989210"/>
            <a:ext cx="83042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 clicking the "Login" button ,signup page open ups where the user has to fill in the details</a:t>
            </a:r>
            <a:endParaRPr lang="en-IN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</a:t>
            </a:r>
            <a:endParaRPr lang="en-IN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22CS016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5963" y="1371600"/>
            <a:ext cx="8892074" cy="5143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5963" y="960437"/>
            <a:ext cx="85655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the user has already logged in, he/she can just fill in the details and proceed.</a:t>
            </a:r>
            <a:endParaRPr lang="en-IN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</a:t>
            </a:r>
            <a:endParaRPr lang="en-IN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22CS016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298" y="1371600"/>
            <a:ext cx="8901404" cy="51435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26571" y="1007089"/>
            <a:ext cx="84721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user details get stored in </a:t>
            </a:r>
            <a:r>
              <a:rPr lang="en-US" dirty="0" err="1"/>
              <a:t>mongoDB</a:t>
            </a:r>
            <a:r>
              <a:rPr lang="en-US" dirty="0"/>
              <a:t>.</a:t>
            </a:r>
            <a:endParaRPr lang="en-IN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</a:t>
            </a:r>
            <a:endParaRPr lang="en-IN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22CS016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5963" y="1371600"/>
            <a:ext cx="8892073" cy="5143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5963" y="988318"/>
            <a:ext cx="85841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And now you can see "Login" option has changed to "Logout".</a:t>
            </a:r>
            <a:endParaRPr lang="en-IN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</a:t>
            </a:r>
            <a:endParaRPr lang="en-IN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22CS016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7951" y="1212850"/>
            <a:ext cx="880809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</a:t>
            </a:r>
            <a:endParaRPr lang="en-IN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22CS016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9290" y="1198854"/>
            <a:ext cx="8882743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</a:t>
            </a:r>
            <a:endParaRPr lang="en-IN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22CS016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294" y="1128145"/>
            <a:ext cx="8873412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b="1"/>
              <a:t>Source Code</a:t>
            </a:r>
            <a:endParaRPr lang="en-IN" altLang="en-US" b="1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22CS016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9290" y="1118507"/>
            <a:ext cx="886408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b="1"/>
              <a:t>Source Code</a:t>
            </a:r>
            <a:endParaRPr lang="en-IN" altLang="en-US" b="1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22CS016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966" y="1118507"/>
            <a:ext cx="891073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Index</a:t>
            </a:r>
            <a:endParaRPr lang="en-IN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838200"/>
            <a:ext cx="8229600" cy="5637245"/>
          </a:xfrm>
        </p:spPr>
        <p:txBody>
          <a:bodyPr/>
          <a:lstStyle/>
          <a:p>
            <a:r>
              <a:rPr lang="en-IN" dirty="0"/>
              <a:t>Objective</a:t>
            </a:r>
            <a:endParaRPr lang="en-IN" dirty="0"/>
          </a:p>
          <a:p>
            <a:r>
              <a:rPr lang="en-IN" dirty="0"/>
              <a:t>Introduction</a:t>
            </a:r>
            <a:endParaRPr lang="en-IN" dirty="0"/>
          </a:p>
          <a:p>
            <a:r>
              <a:rPr lang="en-IN" dirty="0"/>
              <a:t>Methodology, Approach &amp; Techniques</a:t>
            </a:r>
            <a:endParaRPr lang="en-IN" dirty="0"/>
          </a:p>
          <a:p>
            <a:r>
              <a:rPr lang="en-IN" dirty="0"/>
              <a:t>Algorithm</a:t>
            </a:r>
            <a:endParaRPr lang="en-IN" dirty="0"/>
          </a:p>
          <a:p>
            <a:r>
              <a:rPr lang="en-IN" dirty="0"/>
              <a:t>Flow Chart</a:t>
            </a:r>
            <a:endParaRPr lang="en-IN" dirty="0"/>
          </a:p>
          <a:p>
            <a:r>
              <a:rPr lang="en-IN" dirty="0"/>
              <a:t>Result </a:t>
            </a:r>
            <a:endParaRPr lang="en-IN" dirty="0"/>
          </a:p>
          <a:p>
            <a:r>
              <a:rPr lang="en-IN" dirty="0"/>
              <a:t>Source Code (screenshots)</a:t>
            </a:r>
            <a:endParaRPr lang="en-IN" dirty="0"/>
          </a:p>
          <a:p>
            <a:r>
              <a:rPr lang="en-IN" dirty="0"/>
              <a:t>Conclusion</a:t>
            </a:r>
            <a:endParaRPr lang="en-IN" dirty="0"/>
          </a:p>
          <a:p>
            <a:r>
              <a:rPr lang="en-IN" dirty="0"/>
              <a:t>Future Scope</a:t>
            </a:r>
            <a:endParaRPr lang="en-IN" dirty="0"/>
          </a:p>
          <a:p>
            <a:r>
              <a:rPr lang="en-IN" dirty="0"/>
              <a:t>Reference</a:t>
            </a:r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dirty="0"/>
              <a:t>22CS016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b="1"/>
              <a:t>Source Code</a:t>
            </a:r>
            <a:endParaRPr lang="en-IN" altLang="en-US" b="1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22CS016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9958" y="1118507"/>
            <a:ext cx="885475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82880"/>
            <a:ext cx="6477000" cy="838200"/>
          </a:xfrm>
        </p:spPr>
        <p:txBody>
          <a:bodyPr/>
          <a:lstStyle/>
          <a:p>
            <a:r>
              <a:rPr lang="en-IN" b="1" dirty="0"/>
              <a:t>Conclusion</a:t>
            </a:r>
            <a:br>
              <a:rPr lang="en-IN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0547" y="1425733"/>
            <a:ext cx="8229600" cy="4525963"/>
          </a:xfrm>
        </p:spPr>
        <p:txBody>
          <a:bodyPr/>
          <a:lstStyle/>
          <a:p>
            <a:pPr marL="114300" indent="0" algn="just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conclusion, this website has successfully achieved its objective of implementing a user-friendly authentication system within an e-commerce platform using modern web technologies. By leveraging the MERN stack—MongoDB for database management, Express.js for backend operations, React.js for the frontend, and Node.js as the runtime environment—the project demonstrates a robust and scalable approach to user authentication.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br>
              <a:rPr lang="en-US" sz="1800" dirty="0"/>
            </a:br>
            <a:endParaRPr lang="en-US" sz="1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22CS016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Payment Gateway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Wishlist Customisation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Cart Management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22CS016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Reference</a:t>
            </a:r>
            <a:endParaRPr lang="en-IN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algn="just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r>
              <a:rPr 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1"/>
              </a:rPr>
              <a:t>https://reactjsexample.com/tag/ecommerce/</a:t>
            </a:r>
            <a:r>
              <a:rPr 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Accessed on July 28,2024</a:t>
            </a: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  <a:r>
              <a:rPr 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http://chat.openai.com/chat</a:t>
            </a:r>
            <a:r>
              <a:rPr 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Accessed on Aug 29,2024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[3]</a:t>
            </a:r>
            <a:r>
              <a:rPr 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https://www.geeksforgeeks.org/express-js/</a:t>
            </a:r>
            <a:r>
              <a:rPr 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Accessed on Aug 2,2024</a:t>
            </a:r>
            <a:endPara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[4]</a:t>
            </a:r>
            <a:r>
              <a:rPr 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https://www.mongodb.com/docs/manual/crud/</a:t>
            </a:r>
            <a:r>
              <a:rPr lang="en-US" sz="2000" dirty="0">
                <a:solidFill>
                  <a:schemeClr val="bg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Accessed on Aug 27,2024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22CS016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22CS016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9959" y="1054359"/>
            <a:ext cx="8845421" cy="539309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b="1" dirty="0"/>
              <a:t>Objective</a:t>
            </a:r>
            <a:endParaRPr lang="en-IN" alt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60696"/>
            <a:ext cx="7622540" cy="4936607"/>
          </a:xfrm>
        </p:spPr>
        <p:txBody>
          <a:bodyPr/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</a:t>
            </a:r>
            <a:r>
              <a:rPr lang="en-I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designed to be intuitive, easy to navigate, and efficient, ensuring that users can interact with the system without confusion or frustration. 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1.Intutive Design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2.Consistency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Authentication</a:t>
            </a:r>
            <a:r>
              <a:rPr lang="en-I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 ensures that only authorized individuals can log in and access certain data or features.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r>
              <a:rPr lang="en-IN" alt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</a:t>
            </a: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1.Login Credentials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2.Token-Based Authentication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</a:t>
            </a:r>
            <a:endParaRPr lang="en-IN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endParaRPr lang="en-IN" alt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22CS016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b="1"/>
              <a:t>Introduction</a:t>
            </a:r>
            <a:endParaRPr lang="en-IN" altLang="en-US" b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97280"/>
            <a:ext cx="8229600" cy="4525963"/>
          </a:xfrm>
        </p:spPr>
        <p:txBody>
          <a:bodyPr tIns="0" bIns="0"/>
          <a:lstStyle/>
          <a:p>
            <a:pPr marL="114300" indent="0" algn="just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MERN stack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powerful and popular technology stack used for building modern web applications. It is composed of four key technologies: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MongoDB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It stores the user details(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name,e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-mail and password).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Express.js –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have used this for users login/signup.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React.js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front-end JavaScript library used for building dynamic and interactive user interfaces.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Node.js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runtime environment that allows JavaScript to be executed on the server side.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22CS016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ym typeface="+mn-ea"/>
              </a:rPr>
              <a:t>Methodology, Approach &amp; Techniques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97280"/>
            <a:ext cx="8229600" cy="4525963"/>
          </a:xfrm>
        </p:spPr>
        <p:txBody>
          <a:bodyPr/>
          <a:lstStyle/>
          <a:p>
            <a:pPr marL="114300" indent="0" algn="just">
              <a:buNone/>
            </a:pPr>
            <a:r>
              <a:rPr lang="en-US" sz="1800" b="1" dirty="0"/>
              <a:t>Methodology:</a:t>
            </a:r>
            <a:endParaRPr lang="en-US" sz="1800" dirty="0"/>
          </a:p>
          <a:p>
            <a:pPr algn="just"/>
            <a:r>
              <a:rPr lang="en-US" sz="1800" dirty="0"/>
              <a:t>Agile Development</a:t>
            </a:r>
            <a:endParaRPr lang="en-US" sz="1800" dirty="0"/>
          </a:p>
          <a:p>
            <a:pPr marL="114300" indent="0" algn="just">
              <a:buNone/>
            </a:pPr>
            <a:r>
              <a:rPr lang="en-IN" altLang="en-US" sz="1800" b="1" dirty="0"/>
              <a:t> </a:t>
            </a:r>
            <a:r>
              <a:rPr lang="en-US" sz="1800" b="1" dirty="0"/>
              <a:t>Approach:</a:t>
            </a:r>
            <a:endParaRPr lang="en-US" sz="1800" dirty="0"/>
          </a:p>
          <a:p>
            <a:pPr algn="just"/>
            <a:r>
              <a:rPr lang="en-US" sz="1800" dirty="0"/>
              <a:t>Component-Based Development</a:t>
            </a:r>
            <a:r>
              <a:rPr lang="en-IN" altLang="en-US" sz="1800" dirty="0"/>
              <a:t>:Software design that assembles pre-existing components.</a:t>
            </a:r>
            <a:endParaRPr lang="en-US" sz="1800" dirty="0"/>
          </a:p>
          <a:p>
            <a:pPr algn="just"/>
            <a:r>
              <a:rPr lang="en-US" sz="1800" dirty="0"/>
              <a:t>Progressive Enhancement</a:t>
            </a:r>
            <a:r>
              <a:rPr lang="en-IN" altLang="en-US" sz="1800" dirty="0"/>
              <a:t>:Web design that ensures website is functional and accessible.</a:t>
            </a:r>
            <a:endParaRPr lang="en-US" sz="1800" dirty="0"/>
          </a:p>
          <a:p>
            <a:pPr algn="just"/>
            <a:r>
              <a:rPr lang="en-IN" altLang="en-US" sz="1800" dirty="0">
                <a:sym typeface="+mn-ea"/>
              </a:rPr>
              <a:t>React Integration:Library for building user interface.</a:t>
            </a:r>
            <a:endParaRPr lang="en-IN" sz="1800" dirty="0"/>
          </a:p>
          <a:p>
            <a:r>
              <a:rPr lang="en-IN" altLang="en-US" sz="1800" dirty="0">
                <a:sym typeface="+mn-ea"/>
              </a:rPr>
              <a:t>User-</a:t>
            </a:r>
            <a:r>
              <a:rPr lang="en-IN" altLang="en-US" sz="1800" dirty="0" err="1">
                <a:sym typeface="+mn-ea"/>
              </a:rPr>
              <a:t>Centered</a:t>
            </a:r>
            <a:r>
              <a:rPr lang="en-IN" altLang="en-US" sz="1800" dirty="0">
                <a:sym typeface="+mn-ea"/>
              </a:rPr>
              <a:t> Design:Design philosphy for users.</a:t>
            </a:r>
            <a:endParaRPr lang="en-IN" altLang="en-US" sz="1800" dirty="0">
              <a:sym typeface="+mn-ea"/>
            </a:endParaRPr>
          </a:p>
          <a:p>
            <a:pPr marL="114300" indent="0" algn="just">
              <a:buNone/>
            </a:pPr>
            <a:r>
              <a:rPr lang="en-US" sz="1800" b="1" dirty="0">
                <a:sym typeface="+mn-ea"/>
              </a:rPr>
              <a:t>Techniques:</a:t>
            </a:r>
            <a:endParaRPr lang="en-US" sz="1800" dirty="0"/>
          </a:p>
          <a:p>
            <a:r>
              <a:rPr lang="en-US" sz="1800" dirty="0"/>
              <a:t>M - Mongo Db</a:t>
            </a:r>
            <a:endParaRPr lang="en-US" sz="1800" dirty="0"/>
          </a:p>
          <a:p>
            <a:r>
              <a:rPr lang="en-US" sz="1800" dirty="0"/>
              <a:t>E - Express.js</a:t>
            </a:r>
            <a:endParaRPr lang="en-US" sz="1800" dirty="0"/>
          </a:p>
          <a:p>
            <a:r>
              <a:rPr lang="en-US" sz="1800" dirty="0"/>
              <a:t>R - React.js</a:t>
            </a:r>
            <a:endParaRPr lang="en-US" sz="1800" dirty="0"/>
          </a:p>
          <a:p>
            <a:r>
              <a:rPr lang="en-US" sz="1800" dirty="0"/>
              <a:t>N - Node.js</a:t>
            </a:r>
            <a:endParaRPr lang="en-US" sz="1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 dirty="0"/>
              <a:t>22CS016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b="1"/>
              <a:t>Algorithm</a:t>
            </a:r>
            <a:endParaRPr lang="en-IN" altLang="en-US" b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985" y="1092835"/>
            <a:ext cx="8229600" cy="4525963"/>
          </a:xfrm>
        </p:spPr>
        <p:txBody>
          <a:bodyPr/>
          <a:lstStyle/>
          <a:p>
            <a:pPr algn="just"/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 and Input Handling</a:t>
            </a:r>
            <a:endParaRPr lang="en-I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Request Handling :</a:t>
            </a:r>
            <a:endParaRPr lang="en-I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1. Receiving the request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2. Routing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3. Middleware Processing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4. Handling the request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5. Sending the response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Authentication:</a:t>
            </a:r>
            <a:endParaRPr lang="en-IN" sz="1600" b="1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114300" indent="0" algn="just">
              <a:buNone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  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1. User credentials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114300" indent="0" algn="just">
              <a:buNone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  2. Token Based Authentication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indent="0" algn="just">
              <a:buNone/>
            </a:pP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22CS016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b="1"/>
              <a:t>Flow Chart</a:t>
            </a:r>
            <a:endParaRPr lang="en-IN" altLang="en-US" b="1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22CS016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61252" y="979714"/>
            <a:ext cx="4821495" cy="556104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/>
              <a:t>Result</a:t>
            </a:r>
            <a:endParaRPr lang="en-IN" altLang="en-US" b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22CS016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6612" y="1321319"/>
            <a:ext cx="8770775" cy="515166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86612" y="925871"/>
            <a:ext cx="87707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the front page of our website and here we can see “Login” option in the navbar.</a:t>
            </a:r>
            <a:endParaRPr lang="en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</a:t>
            </a:r>
            <a:endParaRPr lang="en-IN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22CS016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636" y="1371600"/>
            <a:ext cx="8938727" cy="5143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86612" y="1011336"/>
            <a:ext cx="86308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 scrolling down, we get to see new collections.</a:t>
            </a:r>
            <a:endParaRPr lang="en-I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3360</Words>
  <Application>WPS Presentation</Application>
  <PresentationFormat>On-screen Show (4:3)</PresentationFormat>
  <Paragraphs>239</Paragraphs>
  <Slides>24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4" baseType="lpstr">
      <vt:lpstr>Arial</vt:lpstr>
      <vt:lpstr>SimSun</vt:lpstr>
      <vt:lpstr>Wingdings</vt:lpstr>
      <vt:lpstr>Arial</vt:lpstr>
      <vt:lpstr>Calibri</vt:lpstr>
      <vt:lpstr>Candara</vt:lpstr>
      <vt:lpstr>Times New Roman</vt:lpstr>
      <vt:lpstr>Microsoft YaHei</vt:lpstr>
      <vt:lpstr>Arial Unicode MS</vt:lpstr>
      <vt:lpstr>Office Theme</vt:lpstr>
      <vt:lpstr>PowerPoint 演示文稿</vt:lpstr>
      <vt:lpstr>Index</vt:lpstr>
      <vt:lpstr>Objective</vt:lpstr>
      <vt:lpstr>Introduction</vt:lpstr>
      <vt:lpstr>Methodology, Approach &amp; Techniques</vt:lpstr>
      <vt:lpstr>Algorithm</vt:lpstr>
      <vt:lpstr>Flow Chart</vt:lpstr>
      <vt:lpstr>Result</vt:lpstr>
      <vt:lpstr>Result</vt:lpstr>
      <vt:lpstr>Result</vt:lpstr>
      <vt:lpstr>Result</vt:lpstr>
      <vt:lpstr>Result</vt:lpstr>
      <vt:lpstr>Result</vt:lpstr>
      <vt:lpstr>Result</vt:lpstr>
      <vt:lpstr>Result</vt:lpstr>
      <vt:lpstr>Result</vt:lpstr>
      <vt:lpstr>Result</vt:lpstr>
      <vt:lpstr>Source Code</vt:lpstr>
      <vt:lpstr>Source Code</vt:lpstr>
      <vt:lpstr>Source Code</vt:lpstr>
      <vt:lpstr>Conclusion </vt:lpstr>
      <vt:lpstr>Future Scope</vt:lpstr>
      <vt:lpstr>Reference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ABC</dc:creator>
  <cp:lastModifiedBy>PALAK SINGLA</cp:lastModifiedBy>
  <cp:revision>112</cp:revision>
  <dcterms:created xsi:type="dcterms:W3CDTF">2010-04-09T07:36:00Z</dcterms:created>
  <dcterms:modified xsi:type="dcterms:W3CDTF">2024-09-05T07:33:24Z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C244D9F1A247410984B76630CBBA0D2E</vt:lpwstr>
  </property>
  <property fmtid="{D5CDD505-2E9C-101B-9397-08002B2CF9AE}" pid="3" name="KSOProductBuildVer">
    <vt:lpwstr>1033-12.2.0.13472</vt:lpwstr>
  </property>
</Properties>
</file>